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Default Extension="bin" ContentType="application/vnd.openxmlformats-officedocument.oleObject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351" r:id="rId3"/>
    <p:sldId id="368" r:id="rId4"/>
    <p:sldId id="350" r:id="rId5"/>
    <p:sldId id="354" r:id="rId6"/>
    <p:sldId id="362" r:id="rId7"/>
    <p:sldId id="363" r:id="rId8"/>
    <p:sldId id="364" r:id="rId9"/>
    <p:sldId id="359" r:id="rId10"/>
    <p:sldId id="358" r:id="rId11"/>
    <p:sldId id="365" r:id="rId12"/>
    <p:sldId id="367" r:id="rId13"/>
    <p:sldId id="366" r:id="rId14"/>
    <p:sldId id="360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CA596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9812" autoAdjust="0"/>
    <p:restoredTop sz="87387" autoAdjust="0"/>
  </p:normalViewPr>
  <p:slideViewPr>
    <p:cSldViewPr>
      <p:cViewPr>
        <p:scale>
          <a:sx n="63" d="100"/>
          <a:sy n="63" d="100"/>
        </p:scale>
        <p:origin x="-668" y="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image1.png>
</file>

<file path=ppt/media/image10.gif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4EB14F-6827-48AA-97DC-580510C43583}" type="datetimeFigureOut">
              <a:rPr lang="en-IN" smtClean="0"/>
              <a:pPr/>
              <a:t>21-12-2018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6464F3-E555-4192-92DF-661536CE0E9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6231233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b="1" dirty="0" smtClean="0">
                <a:solidFill>
                  <a:srgbClr val="C00000"/>
                </a:solidFill>
              </a:rPr>
              <a:t>NOTE: here, heat from fire acts as cost function that helps learner to correct/change behaviour to minimize mistake.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464F3-E555-4192-92DF-661536CE0E99}" type="slidenum">
              <a:rPr lang="en-IN" smtClean="0"/>
              <a:pPr/>
              <a:t>2</a:t>
            </a:fld>
            <a:endParaRPr lang="en-I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b="1" dirty="0" smtClean="0">
                <a:solidFill>
                  <a:srgbClr val="C00000"/>
                </a:solidFill>
              </a:rPr>
              <a:t>NOTE: here, heat from fire acts as cost function that helps learner to correct/change behaviour to minimize mistake.</a:t>
            </a:r>
            <a:endParaRPr lang="en-IN" sz="1200" b="1" smtClean="0">
              <a:solidFill>
                <a:srgbClr val="C00000"/>
              </a:solidFill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464F3-E555-4192-92DF-661536CE0E99}" type="slidenum">
              <a:rPr lang="en-IN" smtClean="0"/>
              <a:pPr/>
              <a:t>3</a:t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512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:: Usha Mittal &amp; Sanjay Kumar Singh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2149707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LPU :: INT247 Machine Learning Foundations :: Usha Mittal &amp; Sanjay Kumar Singh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EB5B91-018E-4E07-A4CE-3CEC5B2BF7B0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942699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LPU :: INT247 Machine Learning Foundations :: Usha Mittal &amp; Sanjay Kumar Singh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EB5B91-018E-4E07-A4CE-3CEC5B2BF7B0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17850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512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:: Usha Mittal &amp; Sanjay Kumar Singh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2591905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LPU :: INT247 Machine Learning Foundations :: Usha Mittal &amp; Sanjay Kumar Singh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EB5B91-018E-4E07-A4CE-3CEC5B2BF7B0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929812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LPU :: INT247 Machine Learning Foundations :: Usha Mittal &amp; Sanjay Kumar Singh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EB5B91-018E-4E07-A4CE-3CEC5B2BF7B0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157697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LPU :: INT247 Machine Learning Foundations :: Usha Mittal &amp; Sanjay Kumar Singh</a:t>
            </a:r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EB5B91-018E-4E07-A4CE-3CEC5B2BF7B0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75353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LPU :: INT247 Machine Learning Foundations :: Usha Mittal &amp; Sanjay Kumar Singh</a:t>
            </a:r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EB5B91-018E-4E07-A4CE-3CEC5B2BF7B0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930230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LPU :: INT247 Machine Learning Foundations :: Usha Mittal &amp; Sanjay Kumar Singh</a:t>
            </a:r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EB5B91-018E-4E07-A4CE-3CEC5B2BF7B0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457040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LPU :: INT247 Machine Learning Foundations :: Usha Mittal &amp; Sanjay Kumar Singh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EB5B91-018E-4E07-A4CE-3CEC5B2BF7B0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25584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LPU :: INT247 Machine Learning Foundations :: Usha Mittal &amp; Sanjay Kumar Singh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EB5B91-018E-4E07-A4CE-3CEC5B2BF7B0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416168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512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:: Usha Mittal &amp; Sanjay Kumar Singh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390349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0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2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oleObject" Target="../embeddings/oleObject7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512" y="2204864"/>
            <a:ext cx="8856984" cy="1470025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  <a:t>INT247</a:t>
            </a:r>
            <a:br>
              <a:rPr lang="en-US" sz="54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</a:br>
            <a:r>
              <a:rPr lang="en-US" sz="40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  <a:t>Machine Learning Foundations</a:t>
            </a:r>
            <a:endParaRPr lang="en-IN" sz="5400" dirty="0">
              <a:solidFill>
                <a:schemeClr val="tx2">
                  <a:lumMod val="50000"/>
                </a:schemeClr>
              </a:solidFill>
              <a:latin typeface="Broadway" pitchFamily="82" charset="0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40348292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p:oleObj spid="_x0000_s1185" r:id="rId3" imgW="13937020" imgH="5409524" progId="">
              <p:embed/>
            </p:oleObj>
          </a:graphicData>
        </a:graphic>
      </p:graphicFrame>
      <p:cxnSp>
        <p:nvCxnSpPr>
          <p:cNvPr id="6" name="Straight Connector 5"/>
          <p:cNvCxnSpPr/>
          <p:nvPr/>
        </p:nvCxnSpPr>
        <p:spPr>
          <a:xfrm>
            <a:off x="1043608" y="378904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822852" y="3918247"/>
            <a:ext cx="20492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al Rounded MT Bold" pitchFamily="34" charset="0"/>
              </a:rPr>
              <a:t>Lecture </a:t>
            </a: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  <a:latin typeface="Arial Rounded MT Bold" pitchFamily="34" charset="0"/>
              </a:rPr>
              <a:t>#1.1</a:t>
            </a:r>
            <a:endParaRPr lang="en-IN" sz="2400" dirty="0">
              <a:solidFill>
                <a:schemeClr val="accent1">
                  <a:lumMod val="75000"/>
                </a:schemeClr>
              </a:solidFill>
              <a:latin typeface="Arial Rounded MT Bold" pitchFamily="34" charset="0"/>
            </a:endParaRP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1043608" y="4379912"/>
            <a:ext cx="7056784" cy="1752600"/>
          </a:xfrm>
        </p:spPr>
        <p:txBody>
          <a:bodyPr/>
          <a:lstStyle/>
          <a:p>
            <a:r>
              <a:rPr lang="en-US" dirty="0" smtClean="0"/>
              <a:t>Optimization Techniques</a:t>
            </a:r>
            <a:endParaRPr lang="en-IN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:: Usha Mittal &amp; Sanjay Kumar Singh</a:t>
            </a:r>
            <a:endParaRPr lang="en-IN" dirty="0"/>
          </a:p>
        </p:txBody>
      </p:sp>
      <p:sp>
        <p:nvSpPr>
          <p:cNvPr id="3" name="AutoShape 143" descr="Image result for machine learning life cycl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8" name="AutoShape 145" descr="Image result for machine learning life cycl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13612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 smtClean="0">
                <a:solidFill>
                  <a:srgbClr val="C00000"/>
                </a:solidFill>
              </a:rPr>
              <a:t>Gradient Descent</a:t>
            </a:r>
            <a:endParaRPr lang="en-IN" sz="4800" dirty="0">
              <a:solidFill>
                <a:srgbClr val="C000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800217071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p:oleObj spid="_x0000_s91157" r:id="rId3" imgW="13937020" imgH="5409524" progId="">
              <p:embed/>
            </p:oleObj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51520" y="1628800"/>
            <a:ext cx="184731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dirty="0">
              <a:solidFill>
                <a:srgbClr val="002060"/>
              </a:solidFill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solidFill>
                <a:srgbClr val="FF0000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11" name="Date Placeholder 3">
            <a:extLst>
              <a:ext uri="{FF2B5EF4-FFF2-40B4-BE49-F238E27FC236}">
                <a16:creationId xmlns="" xmlns:a16="http://schemas.microsoft.com/office/drawing/2014/main" id="{8051FBD7-9FED-47D2-8F54-7BBAE79262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:: Usha Mittal &amp; Sanjay Kumar Singh</a:t>
            </a:r>
            <a:endParaRPr lang="en-IN" dirty="0"/>
          </a:p>
        </p:txBody>
      </p:sp>
      <p:sp>
        <p:nvSpPr>
          <p:cNvPr id="3" name="AutoShape 2" descr="Image result for perceptron gif animation"/>
          <p:cNvSpPr>
            <a:spLocks noChangeAspect="1" noChangeArrowheads="1"/>
          </p:cNvSpPr>
          <p:nvPr/>
        </p:nvSpPr>
        <p:spPr bwMode="auto">
          <a:xfrm>
            <a:off x="63500" y="-136525"/>
            <a:ext cx="7762875" cy="453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19201" y="1628800"/>
            <a:ext cx="5756268" cy="43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679956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8763000" cy="1143000"/>
          </a:xfrm>
        </p:spPr>
        <p:txBody>
          <a:bodyPr>
            <a:noAutofit/>
          </a:bodyPr>
          <a:lstStyle/>
          <a:p>
            <a:pPr algn="l"/>
            <a:r>
              <a:rPr lang="en-IN" dirty="0" smtClean="0">
                <a:solidFill>
                  <a:srgbClr val="C00000"/>
                </a:solidFill>
              </a:rPr>
              <a:t>Stochastic Gradient Descent</a:t>
            </a:r>
            <a:endParaRPr lang="en-IN" dirty="0">
              <a:solidFill>
                <a:srgbClr val="C00000"/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800217071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p:oleObj spid="_x0000_s98313" r:id="rId3" imgW="13937020" imgH="5409524" progId="">
              <p:embed/>
            </p:oleObj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611560" y="1268760"/>
            <a:ext cx="761804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304800" y="1371600"/>
            <a:ext cx="8536360" cy="4525963"/>
          </a:xfrm>
        </p:spPr>
        <p:txBody>
          <a:bodyPr/>
          <a:lstStyle/>
          <a:p>
            <a:r>
              <a:rPr lang="en-IN" b="1" dirty="0" smtClean="0">
                <a:solidFill>
                  <a:srgbClr val="FF0000"/>
                </a:solidFill>
              </a:rPr>
              <a:t>Update parameters for each training example.</a:t>
            </a:r>
            <a:endParaRPr lang="en-IN" b="1" dirty="0">
              <a:solidFill>
                <a:srgbClr val="FF0000"/>
              </a:solidFill>
            </a:endParaRPr>
          </a:p>
        </p:txBody>
      </p:sp>
      <p:pic>
        <p:nvPicPr>
          <p:cNvPr id="9830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676400" y="2057400"/>
            <a:ext cx="5684702" cy="426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Date Placeholder 6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smtClean="0"/>
              <a:t>© LPU :: INT247 Machine Learning Foundations :: Usha Mittal &amp; Sanjay Kumar Singh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3050086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8763000" cy="1143000"/>
          </a:xfrm>
        </p:spPr>
        <p:txBody>
          <a:bodyPr>
            <a:noAutofit/>
          </a:bodyPr>
          <a:lstStyle/>
          <a:p>
            <a:pPr algn="l"/>
            <a:r>
              <a:rPr lang="en-IN" dirty="0" smtClean="0">
                <a:solidFill>
                  <a:srgbClr val="C00000"/>
                </a:solidFill>
              </a:rPr>
              <a:t>Mini Batch Gradient Descent</a:t>
            </a:r>
            <a:endParaRPr lang="en-IN" dirty="0">
              <a:solidFill>
                <a:srgbClr val="C00000"/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972282689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p:oleObj spid="_x0000_s100355" r:id="rId3" imgW="13937020" imgH="5409524" progId="">
              <p:embed/>
            </p:oleObj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611560" y="1268760"/>
            <a:ext cx="761804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304800" y="1371600"/>
            <a:ext cx="8536360" cy="4525963"/>
          </a:xfrm>
        </p:spPr>
        <p:txBody>
          <a:bodyPr/>
          <a:lstStyle/>
          <a:p>
            <a:r>
              <a:rPr lang="en-IN" b="1" dirty="0" smtClean="0">
                <a:solidFill>
                  <a:srgbClr val="FF0000"/>
                </a:solidFill>
              </a:rPr>
              <a:t>Update parameters for each mini batch range from 50 to 256.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Reduces the variance in the parameter updates.</a:t>
            </a:r>
          </a:p>
          <a:p>
            <a:endParaRPr lang="en-IN" b="1" dirty="0" smtClean="0">
              <a:solidFill>
                <a:srgbClr val="FF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smtClean="0"/>
              <a:t>© LPU :: INT247 Machine Learning Foundations :: Usha Mittal &amp; Sanjay Kumar Singh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189645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8763000" cy="1143000"/>
          </a:xfrm>
        </p:spPr>
        <p:txBody>
          <a:bodyPr>
            <a:noAutofit/>
          </a:bodyPr>
          <a:lstStyle/>
          <a:p>
            <a:pPr algn="l"/>
            <a:r>
              <a:rPr lang="en-IN" dirty="0" smtClean="0">
                <a:solidFill>
                  <a:srgbClr val="C00000"/>
                </a:solidFill>
              </a:rPr>
              <a:t>Newton’s Method</a:t>
            </a:r>
            <a:endParaRPr lang="en-IN" dirty="0">
              <a:solidFill>
                <a:srgbClr val="C00000"/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4149493584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p:oleObj spid="_x0000_s99335" r:id="rId3" imgW="13937020" imgH="5409524" progId="">
              <p:embed/>
            </p:oleObj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611560" y="1268760"/>
            <a:ext cx="761804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8" name="Content Placeholder 7"/>
              <p:cNvSpPr>
                <a:spLocks noGrp="1"/>
              </p:cNvSpPr>
              <p:nvPr>
                <p:ph idx="1"/>
              </p:nvPr>
            </p:nvSpPr>
            <p:spPr>
              <a:xfrm>
                <a:off x="304800" y="1371600"/>
                <a:ext cx="8763000" cy="4525963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en-IN" b="1" dirty="0" smtClean="0">
                    <a:solidFill>
                      <a:srgbClr val="FF0000"/>
                    </a:solidFill>
                  </a:rPr>
                  <a:t>Using second order Taylor series expansion of the cost function.</a:t>
                </a:r>
              </a:p>
              <a:p>
                <a:pPr marL="0" indent="0">
                  <a:buNone/>
                </a:pPr>
                <a:r>
                  <a:rPr lang="en-IN" b="1" dirty="0" smtClean="0">
                    <a:solidFill>
                      <a:srgbClr val="FF0000"/>
                    </a:solidFill>
                    <a:ea typeface="Cambria Math"/>
                  </a:rPr>
                  <a:t/>
                </a:r>
                <a14:m>
                  <m:oMath xmlns:m="http://schemas.openxmlformats.org/officeDocument/2006/math"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∆</m:t>
                    </m:r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𝒘</m:t>
                    </m:r>
                    <m:d>
                      <m:dPr>
                        <m:ctrlP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𝒏</m:t>
                        </m:r>
                      </m:e>
                    </m:d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=</m:t>
                    </m:r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𝒘</m:t>
                    </m:r>
                    <m:d>
                      <m:dPr>
                        <m:ctrlP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𝒏</m:t>
                        </m:r>
                        <m: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+</m:t>
                        </m:r>
                        <m: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𝟏</m:t>
                        </m:r>
                      </m:e>
                    </m:d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−</m:t>
                    </m:r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𝒘</m:t>
                    </m:r>
                    <m:d>
                      <m:dPr>
                        <m:ctrlP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𝒏</m:t>
                        </m:r>
                      </m:e>
                    </m:d>
                  </m:oMath>
                </a14:m>
                <a:r>
                  <a:rPr lang="en-IN" b="1" dirty="0" smtClean="0">
                    <a:solidFill>
                      <a:srgbClr val="FF0000"/>
                    </a:solidFill>
                  </a:rPr>
                  <a:t>……(1)</a:t>
                </a:r>
              </a:p>
              <a:p>
                <a:pPr marL="0" indent="0">
                  <a:buNone/>
                </a:pPr>
                <a:r>
                  <a:rPr lang="en-IN" b="1" dirty="0" smtClean="0">
                    <a:solidFill>
                      <a:srgbClr val="FF0000"/>
                    </a:solidFill>
                    <a:ea typeface="Cambria Math"/>
                  </a:rPr>
                  <a:t/>
                </a:r>
                <a14:m>
                  <m:oMath xmlns:m="http://schemas.openxmlformats.org/officeDocument/2006/math"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≅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𝒈𝑻</m:t>
                    </m:r>
                    <m:d>
                      <m:dPr>
                        <m:ctrlP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𝒏</m:t>
                        </m:r>
                      </m:e>
                    </m:d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∆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𝒘</m:t>
                    </m:r>
                    <m:d>
                      <m:dPr>
                        <m:ctrlP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𝒏</m:t>
                        </m:r>
                      </m:e>
                    </m:d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+</m:t>
                    </m:r>
                    <m:f>
                      <m:fPr>
                        <m:ctrlP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fPr>
                      <m:num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𝟏</m:t>
                        </m:r>
                      </m:num>
                      <m:den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𝟐</m:t>
                        </m:r>
                      </m:den>
                    </m:f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∆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𝒘𝑻</m:t>
                    </m:r>
                    <m:d>
                      <m:dPr>
                        <m:ctrlP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𝒏</m:t>
                        </m:r>
                      </m:e>
                    </m:d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𝑯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(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𝒏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)∆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𝒘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(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𝒏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)</m:t>
                    </m:r>
                  </m:oMath>
                </a14:m>
                <a:r>
                  <a:rPr lang="en-IN" b="1" dirty="0" smtClean="0">
                    <a:solidFill>
                      <a:srgbClr val="FF0000"/>
                    </a:solidFill>
                  </a:rPr>
                  <a:t>…(2)</a:t>
                </a:r>
              </a:p>
              <a:p>
                <a:pPr marL="0" indent="0">
                  <a:buNone/>
                </a:pPr>
                <a:r>
                  <a:rPr lang="en-IN" b="1" dirty="0" smtClean="0">
                    <a:solidFill>
                      <a:srgbClr val="FF0000"/>
                    </a:solidFill>
                  </a:rPr>
                  <a:t/>
                </a:r>
                <a14:m>
                  <m:oMath xmlns:m="http://schemas.openxmlformats.org/officeDocument/2006/math"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𝑯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=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𝛁</m:t>
                    </m:r>
                    <m:r>
                      <a:rPr lang="en-IN" b="1" i="1" baseline="3000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𝟐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𝒆</m:t>
                    </m:r>
                    <m:d>
                      <m:dPr>
                        <m:ctrlP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𝒘</m:t>
                        </m:r>
                      </m:e>
                    </m:d>
                  </m:oMath>
                </a14:m>
                <a:r>
                  <a:rPr lang="en-IN" b="1" dirty="0" smtClean="0">
                    <a:solidFill>
                      <a:srgbClr val="FF0000"/>
                    </a:solidFill>
                  </a:rPr>
                  <a:t>……………….(3)</a:t>
                </a:r>
              </a:p>
              <a:p>
                <a:pPr marL="0" indent="0">
                  <a:buNone/>
                </a:pPr>
                <a:r>
                  <a:rPr lang="en-IN" b="1" dirty="0" smtClean="0">
                    <a:solidFill>
                      <a:srgbClr val="FF0000"/>
                    </a:solidFill>
                  </a:rPr>
                  <a:t>Differentiate  eq. 2 w.r.t. </a:t>
                </a:r>
                <a14:m>
                  <m:oMath xmlns:m="http://schemas.openxmlformats.org/officeDocument/2006/math"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∆</m:t>
                    </m:r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𝒘</m:t>
                    </m:r>
                  </m:oMath>
                </a14:m>
                <a:endParaRPr lang="en-IN" b="1" dirty="0" smtClean="0">
                  <a:solidFill>
                    <a:srgbClr val="FF0000"/>
                  </a:solidFill>
                </a:endParaRPr>
              </a:p>
              <a:p>
                <a:pPr marL="0" indent="0">
                  <a:buNone/>
                </a:pPr>
                <a:r>
                  <a:rPr lang="en-IN" b="1" dirty="0" smtClean="0">
                    <a:solidFill>
                      <a:srgbClr val="FF0000"/>
                    </a:solidFill>
                  </a:rPr>
                  <a:t/>
                </a:r>
                <a14:m>
                  <m:oMath xmlns:m="http://schemas.openxmlformats.org/officeDocument/2006/math"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𝒈</m:t>
                    </m:r>
                    <m:d>
                      <m:dPr>
                        <m:ctrlP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dPr>
                      <m:e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𝒏</m:t>
                        </m:r>
                      </m:e>
                    </m:d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+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𝑯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(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𝒏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)∆</m:t>
                    </m:r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𝒘</m:t>
                    </m:r>
                  </m:oMath>
                </a14:m>
                <a:r>
                  <a:rPr lang="en-IN" b="1" dirty="0" smtClean="0">
                    <a:solidFill>
                      <a:srgbClr val="FF0000"/>
                    </a:solidFill>
                  </a:rPr>
                  <a:t>(n)=0…….(4)</a:t>
                </a:r>
              </a:p>
              <a:p>
                <a:pPr marL="0" indent="0">
                  <a:buNone/>
                </a:pPr>
                <a:r>
                  <a:rPr lang="en-IN" b="1" dirty="0">
                    <a:solidFill>
                      <a:srgbClr val="FF0000"/>
                    </a:solidFill>
                  </a:rPr>
                  <a:t/>
                </a:r>
                <a:r>
                  <a:rPr lang="en-IN" b="1" dirty="0" smtClean="0">
                    <a:solidFill>
                      <a:srgbClr val="FF0000"/>
                    </a:solidFill>
                  </a:rPr>
                  <a:t/>
                </a:r>
                <a14:m>
                  <m:oMath xmlns:m="http://schemas.openxmlformats.org/officeDocument/2006/math"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∆</m:t>
                    </m:r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𝒘</m:t>
                    </m:r>
                    <m:d>
                      <m:dPr>
                        <m:ctrlPr>
                          <a:rPr lang="en-IN" b="1" i="0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IN" b="1" i="0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𝐧</m:t>
                        </m:r>
                      </m:e>
                    </m:d>
                    <m:r>
                      <a:rPr lang="en-IN" b="1" i="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=−</m:t>
                    </m:r>
                    <m:r>
                      <a:rPr lang="en-IN" b="1" i="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𝐇</m:t>
                    </m:r>
                    <m:r>
                      <a:rPr lang="en-IN" b="1" i="0" baseline="3000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−</m:t>
                    </m:r>
                    <m:r>
                      <a:rPr lang="en-IN" b="1" i="0" baseline="3000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𝟏</m:t>
                    </m:r>
                    <m:d>
                      <m:dPr>
                        <m:ctrlPr>
                          <a:rPr lang="en-IN" b="1" i="0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IN" b="1" i="0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𝐧</m:t>
                        </m:r>
                      </m:e>
                    </m:d>
                    <m:r>
                      <a:rPr lang="en-IN" b="1" i="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𝐠</m:t>
                    </m:r>
                    <m:d>
                      <m:dPr>
                        <m:ctrlPr>
                          <a:rPr lang="en-IN" b="1" i="0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IN" b="1" i="0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𝐧</m:t>
                        </m:r>
                      </m:e>
                    </m:d>
                    <m:r>
                      <a:rPr lang="en-IN" b="1" i="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………(</m:t>
                    </m:r>
                    <m:r>
                      <a:rPr lang="en-IN" b="1" i="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𝟓</m:t>
                    </m:r>
                    <m:r>
                      <a:rPr lang="en-IN" b="1" i="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)</m:t>
                    </m:r>
                  </m:oMath>
                </a14:m>
                <a:endParaRPr lang="en-IN" b="1" dirty="0" smtClean="0">
                  <a:solidFill>
                    <a:srgbClr val="FF0000"/>
                  </a:solidFill>
                  <a:ea typeface="Cambria Math"/>
                </a:endParaRPr>
              </a:p>
              <a:p>
                <a:pPr marL="0" indent="0">
                  <a:buNone/>
                </a:pPr>
                <a:r>
                  <a:rPr lang="en-IN" b="1" dirty="0" smtClean="0">
                    <a:solidFill>
                      <a:srgbClr val="FF0000"/>
                    </a:solidFill>
                  </a:rPr>
                  <a:t/>
                </a:r>
                <a14:m>
                  <m:oMath xmlns:m="http://schemas.openxmlformats.org/officeDocument/2006/math"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𝒘</m:t>
                    </m:r>
                    <m:d>
                      <m:dPr>
                        <m:ctrlP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dPr>
                      <m:e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𝒏</m:t>
                        </m:r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+</m:t>
                        </m:r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𝟏</m:t>
                        </m:r>
                      </m:e>
                    </m:d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=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𝒘</m:t>
                    </m:r>
                    <m:d>
                      <m:dPr>
                        <m:ctrlP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dPr>
                      <m:e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𝒏</m:t>
                        </m:r>
                      </m:e>
                    </m:d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+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∆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𝒘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(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𝒏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)</m:t>
                    </m:r>
                  </m:oMath>
                </a14:m>
                <a:r>
                  <a:rPr lang="en-IN" b="1" dirty="0" smtClean="0">
                    <a:solidFill>
                      <a:srgbClr val="FF0000"/>
                    </a:solidFill>
                  </a:rPr>
                  <a:t>……(6)</a:t>
                </a:r>
              </a:p>
              <a:p>
                <a:pPr marL="0" indent="0">
                  <a:buNone/>
                </a:pPr>
                <a:r>
                  <a:rPr lang="en-IN" b="1" dirty="0" smtClean="0">
                    <a:solidFill>
                      <a:srgbClr val="FF0000"/>
                    </a:solidFill>
                  </a:rPr>
                  <a:t/>
                </a:r>
                <a14:m>
                  <m:oMath xmlns:m="http://schemas.openxmlformats.org/officeDocument/2006/math"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=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𝒘</m:t>
                    </m:r>
                    <m:d>
                      <m:dPr>
                        <m:ctrlP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dPr>
                      <m:e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𝒏</m:t>
                        </m:r>
                      </m:e>
                    </m:d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−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𝑯</m:t>
                    </m:r>
                    <m:r>
                      <a:rPr lang="en-IN" b="1" i="1" baseline="30000" smtClean="0">
                        <a:solidFill>
                          <a:srgbClr val="FF0000"/>
                        </a:solidFill>
                        <a:latin typeface="Cambria Math"/>
                      </a:rPr>
                      <m:t>−</m:t>
                    </m:r>
                    <m:r>
                      <a:rPr lang="en-IN" b="1" i="1" baseline="30000" smtClean="0">
                        <a:solidFill>
                          <a:srgbClr val="FF0000"/>
                        </a:solidFill>
                        <a:latin typeface="Cambria Math"/>
                      </a:rPr>
                      <m:t>𝟏</m:t>
                    </m:r>
                    <m:d>
                      <m:dPr>
                        <m:ctrlP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dPr>
                      <m:e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𝒏</m:t>
                        </m:r>
                      </m:e>
                    </m:d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𝒈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(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𝒏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)</m:t>
                    </m:r>
                  </m:oMath>
                </a14:m>
                <a:r>
                  <a:rPr lang="en-IN" b="1" dirty="0" smtClean="0">
                    <a:solidFill>
                      <a:srgbClr val="FF0000"/>
                    </a:solidFill>
                  </a:rPr>
                  <a:t>……(7)</a:t>
                </a:r>
                <a:endParaRPr lang="en-IN" b="1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8" name="Content Placeholder 7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4800" y="1371600"/>
                <a:ext cx="8763000" cy="4525963"/>
              </a:xfrm>
              <a:blipFill rotWithShape="1">
                <a:blip r:embed="rId4"/>
                <a:stretch>
                  <a:fillRect l="-1252" t="-269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smtClean="0"/>
              <a:t>© LPU :: INT247 Machine Learning Foundations :: Usha Mittal &amp; Sanjay Kumar Singh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415207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463671740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p:oleObj spid="_x0000_s93198" r:id="rId3" imgW="13937020" imgH="5409524" progId="">
              <p:embed/>
            </p:oleObj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lc="http://schemas.openxmlformats.org/drawingml/2006/lockedCanvas" xmlns:a16="http://schemas.microsoft.com/office/drawing/2014/main" xmlns="" id="{1E81E949-600C-44D4-AB74-6D51D700AA28}"/>
              </a:ext>
            </a:extLst>
          </p:cNvPr>
          <p:cNvSpPr/>
          <p:nvPr/>
        </p:nvSpPr>
        <p:spPr>
          <a:xfrm rot="19847787">
            <a:off x="2328638" y="2977337"/>
            <a:ext cx="486861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sz="5400" b="1" dirty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Thank You !!!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smtClean="0"/>
              <a:t>© LPU :: INT247 Machine Learning Foundations :: Usha Mittal &amp; Sanjay Kumar Singh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165702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741087925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p:oleObj spid="_x0000_s82967" r:id="rId4" imgW="13937020" imgH="5409524" progId="">
              <p:embed/>
            </p:oleObj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 smtClean="0">
                <a:solidFill>
                  <a:srgbClr val="C00000"/>
                </a:solidFill>
              </a:rPr>
              <a:t>Cost Function</a:t>
            </a:r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55575" y="1421160"/>
            <a:ext cx="4538345" cy="360804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IN" b="1" dirty="0" smtClean="0">
                <a:solidFill>
                  <a:srgbClr val="FF0000"/>
                </a:solidFill>
              </a:rPr>
              <a:t> </a:t>
            </a:r>
            <a:endParaRPr lang="en-IN" b="1" dirty="0" smtClean="0">
              <a:solidFill>
                <a:srgbClr val="FF0000"/>
              </a:solidFill>
            </a:endParaRPr>
          </a:p>
        </p:txBody>
      </p:sp>
      <p:sp>
        <p:nvSpPr>
          <p:cNvPr id="11" name="Date Placeholder 3">
            <a:extLst>
              <a:ext uri="{FF2B5EF4-FFF2-40B4-BE49-F238E27FC236}">
                <a16:creationId xmlns="" xmlns:a16="http://schemas.microsoft.com/office/drawing/2014/main" id="{8051FBD7-9FED-47D2-8F54-7BBAE79262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:: Usha Mittal &amp; Sanjay Kumar Singh</a:t>
            </a:r>
            <a:endParaRPr lang="en-IN" dirty="0"/>
          </a:p>
        </p:txBody>
      </p:sp>
      <p:sp>
        <p:nvSpPr>
          <p:cNvPr id="3" name="AutoShape 2" descr="Image result for machine learning life cycl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AutoShape 4" descr="Image result for machine learning life cycl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AutoShape 7" descr="Image result for machine learning life cycle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82962" name="Picture 1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14348" y="1428737"/>
            <a:ext cx="7072362" cy="32147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428564" y="4643446"/>
            <a:ext cx="871543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dirty="0" smtClean="0">
                <a:solidFill>
                  <a:srgbClr val="FF0000"/>
                </a:solidFill>
              </a:rPr>
              <a:t>4 year-old sitting by a fire to keep warm without knowing the danger of fire, puts her finger into it and gets burned.</a:t>
            </a:r>
          </a:p>
          <a:p>
            <a:r>
              <a:rPr lang="en-IN" sz="1600" dirty="0" smtClean="0">
                <a:solidFill>
                  <a:srgbClr val="FF0000"/>
                </a:solidFill>
              </a:rPr>
              <a:t>Next time she sits by the fire, doesn’t get burned, but sits too close, gets too hot and has to move away.</a:t>
            </a:r>
          </a:p>
          <a:p>
            <a:r>
              <a:rPr lang="en-IN" sz="1600" dirty="0" smtClean="0">
                <a:solidFill>
                  <a:srgbClr val="FF0000"/>
                </a:solidFill>
              </a:rPr>
              <a:t>The third time she sits by the fire and finds the distance that keeps her warm without exposing her to any danger. </a:t>
            </a:r>
          </a:p>
          <a:p>
            <a:endParaRPr lang="en-IN" sz="160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13297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741087925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p:oleObj spid="_x0000_s101378" r:id="rId4" imgW="13937020" imgH="5409524" progId="">
              <p:embed/>
            </p:oleObj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 smtClean="0">
                <a:solidFill>
                  <a:srgbClr val="C00000"/>
                </a:solidFill>
              </a:rPr>
              <a:t>Cost Function</a:t>
            </a:r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55575" y="1421160"/>
            <a:ext cx="4538345" cy="360804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IN" b="1" dirty="0" smtClean="0">
                <a:solidFill>
                  <a:srgbClr val="FF0000"/>
                </a:solidFill>
              </a:rPr>
              <a:t> </a:t>
            </a:r>
            <a:endParaRPr lang="en-IN" b="1" dirty="0" smtClean="0">
              <a:solidFill>
                <a:srgbClr val="FF0000"/>
              </a:solidFill>
            </a:endParaRPr>
          </a:p>
        </p:txBody>
      </p:sp>
      <p:sp>
        <p:nvSpPr>
          <p:cNvPr id="11" name="Date Placeholder 3">
            <a:extLst>
              <a:ext uri="{FF2B5EF4-FFF2-40B4-BE49-F238E27FC236}">
                <a16:creationId xmlns="" xmlns:a16="http://schemas.microsoft.com/office/drawing/2014/main" id="{8051FBD7-9FED-47D2-8F54-7BBAE79262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:: Usha Mittal &amp; Sanjay Kumar Singh</a:t>
            </a:r>
            <a:endParaRPr lang="en-IN" dirty="0"/>
          </a:p>
        </p:txBody>
      </p:sp>
      <p:sp>
        <p:nvSpPr>
          <p:cNvPr id="3" name="AutoShape 2" descr="Image result for machine learning life cycl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AutoShape 4" descr="Image result for machine learning life cycl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AutoShape 7" descr="Image result for machine learning life cycle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82962" name="Picture 1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14348" y="1428737"/>
            <a:ext cx="7072362" cy="32147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428564" y="4643446"/>
            <a:ext cx="871543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b="1" dirty="0" smtClean="0">
                <a:solidFill>
                  <a:srgbClr val="FF0000"/>
                </a:solidFill>
              </a:rPr>
              <a:t>Cost Function ????</a:t>
            </a:r>
          </a:p>
          <a:p>
            <a:r>
              <a:rPr lang="en-IN" sz="3200" b="1" dirty="0" smtClean="0">
                <a:solidFill>
                  <a:srgbClr val="FF0000"/>
                </a:solidFill>
              </a:rPr>
              <a:t>Learner ???</a:t>
            </a:r>
          </a:p>
          <a:p>
            <a:r>
              <a:rPr lang="en-IN" sz="3200" b="1" dirty="0" err="1" smtClean="0">
                <a:solidFill>
                  <a:srgbClr val="FF0000"/>
                </a:solidFill>
              </a:rPr>
              <a:t>Optmization</a:t>
            </a:r>
            <a:r>
              <a:rPr lang="en-IN" sz="3200" b="1" dirty="0" smtClean="0">
                <a:solidFill>
                  <a:srgbClr val="FF0000"/>
                </a:solidFill>
              </a:rPr>
              <a:t>  ??</a:t>
            </a:r>
            <a:endParaRPr lang="en-IN" sz="3200" b="1" dirty="0" smtClean="0">
              <a:solidFill>
                <a:srgbClr val="FF0000"/>
              </a:solidFill>
            </a:endParaRPr>
          </a:p>
          <a:p>
            <a:endParaRPr lang="en-IN" sz="3200" b="1" dirty="0" smtClean="0">
              <a:solidFill>
                <a:srgbClr val="FF0000"/>
              </a:solidFill>
            </a:endParaRPr>
          </a:p>
        </p:txBody>
      </p:sp>
      <p:cxnSp>
        <p:nvCxnSpPr>
          <p:cNvPr id="14" name="Curved Connector 13"/>
          <p:cNvCxnSpPr/>
          <p:nvPr/>
        </p:nvCxnSpPr>
        <p:spPr>
          <a:xfrm rot="5400000" flipH="1" flipV="1">
            <a:off x="3357554" y="4214818"/>
            <a:ext cx="1214446" cy="35719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5400000" flipH="1" flipV="1">
            <a:off x="1750199" y="4393413"/>
            <a:ext cx="1857388" cy="214314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Curved Connector 17"/>
          <p:cNvCxnSpPr/>
          <p:nvPr/>
        </p:nvCxnSpPr>
        <p:spPr>
          <a:xfrm rot="5400000" flipH="1" flipV="1">
            <a:off x="3036083" y="4107661"/>
            <a:ext cx="1928826" cy="1714512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4500562" y="3929066"/>
            <a:ext cx="1214446" cy="71438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2013297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13676121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p:oleObj spid="_x0000_s81950" r:id="rId3" imgW="13937020" imgH="5409524" progId="">
              <p:embed/>
            </p:oleObj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51520" y="1628800"/>
            <a:ext cx="184731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dirty="0">
              <a:solidFill>
                <a:srgbClr val="002060"/>
              </a:solidFill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solidFill>
                <a:srgbClr val="FF0000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 smtClean="0">
                <a:solidFill>
                  <a:srgbClr val="C00000"/>
                </a:solidFill>
              </a:rPr>
              <a:t>Cost Function</a:t>
            </a:r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smtClean="0">
                <a:solidFill>
                  <a:srgbClr val="FF0000"/>
                </a:solidFill>
              </a:rPr>
              <a:t>Measure of how </a:t>
            </a:r>
            <a:r>
              <a:rPr lang="en-IN" b="1" dirty="0" smtClean="0"/>
              <a:t>wrong</a:t>
            </a:r>
            <a:r>
              <a:rPr lang="en-IN" b="1" dirty="0" smtClean="0">
                <a:solidFill>
                  <a:srgbClr val="FF0000"/>
                </a:solidFill>
              </a:rPr>
              <a:t> the model is in terms of its ability to estimate the relationship between </a:t>
            </a:r>
            <a:r>
              <a:rPr lang="en-IN" b="1" i="1" dirty="0">
                <a:solidFill>
                  <a:srgbClr val="FF0000"/>
                </a:solidFill>
              </a:rPr>
              <a:t>X</a:t>
            </a:r>
            <a:r>
              <a:rPr lang="en-IN" b="1" dirty="0" smtClean="0">
                <a:solidFill>
                  <a:srgbClr val="FF0000"/>
                </a:solidFill>
              </a:rPr>
              <a:t> and </a:t>
            </a:r>
            <a:r>
              <a:rPr lang="en-IN" b="1" i="1" dirty="0" smtClean="0">
                <a:solidFill>
                  <a:srgbClr val="FF0000"/>
                </a:solidFill>
              </a:rPr>
              <a:t>Y</a:t>
            </a:r>
            <a:r>
              <a:rPr lang="en-IN" b="1" dirty="0" smtClean="0">
                <a:solidFill>
                  <a:srgbClr val="FF0000"/>
                </a:solidFill>
              </a:rPr>
              <a:t>.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The objective of machine learning model is</a:t>
            </a:r>
          </a:p>
          <a:p>
            <a:pPr lvl="1"/>
            <a:r>
              <a:rPr lang="en-IN" b="1" dirty="0" smtClean="0">
                <a:solidFill>
                  <a:srgbClr val="FF0000"/>
                </a:solidFill>
              </a:rPr>
              <a:t> to find </a:t>
            </a:r>
            <a:r>
              <a:rPr lang="en-IN" b="1" dirty="0" smtClean="0">
                <a:solidFill>
                  <a:srgbClr val="C00000"/>
                </a:solidFill>
              </a:rPr>
              <a:t>parameters</a:t>
            </a:r>
            <a:r>
              <a:rPr lang="en-IN" b="1" dirty="0" smtClean="0">
                <a:solidFill>
                  <a:srgbClr val="FF0000"/>
                </a:solidFill>
              </a:rPr>
              <a:t> </a:t>
            </a:r>
          </a:p>
          <a:p>
            <a:pPr lvl="1"/>
            <a:r>
              <a:rPr lang="en-IN" b="1" dirty="0" smtClean="0">
                <a:solidFill>
                  <a:srgbClr val="C00000"/>
                </a:solidFill>
              </a:rPr>
              <a:t>weights</a:t>
            </a:r>
            <a:r>
              <a:rPr lang="en-IN" b="1" dirty="0" smtClean="0">
                <a:solidFill>
                  <a:srgbClr val="FF0000"/>
                </a:solidFill>
              </a:rPr>
              <a:t> </a:t>
            </a:r>
          </a:p>
          <a:p>
            <a:pPr lvl="1"/>
            <a:r>
              <a:rPr lang="en-IN" b="1" dirty="0" smtClean="0">
                <a:solidFill>
                  <a:srgbClr val="FF0000"/>
                </a:solidFill>
              </a:rPr>
              <a:t>a </a:t>
            </a:r>
            <a:r>
              <a:rPr lang="en-IN" b="1" dirty="0" smtClean="0">
                <a:solidFill>
                  <a:srgbClr val="C00000"/>
                </a:solidFill>
              </a:rPr>
              <a:t>structure</a:t>
            </a:r>
            <a:r>
              <a:rPr lang="en-IN" b="1" dirty="0" smtClean="0">
                <a:solidFill>
                  <a:srgbClr val="FF0000"/>
                </a:solidFill>
              </a:rPr>
              <a:t> that </a:t>
            </a:r>
            <a:r>
              <a:rPr lang="en-IN" b="1" dirty="0" smtClean="0">
                <a:solidFill>
                  <a:srgbClr val="C00000"/>
                </a:solidFill>
              </a:rPr>
              <a:t>minimises</a:t>
            </a:r>
            <a:r>
              <a:rPr lang="en-IN" b="1" dirty="0" smtClean="0">
                <a:solidFill>
                  <a:srgbClr val="FF0000"/>
                </a:solidFill>
              </a:rPr>
              <a:t> the cost function.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11" name="Date Placeholder 3">
            <a:extLst>
              <a:ext uri="{FF2B5EF4-FFF2-40B4-BE49-F238E27FC236}">
                <a16:creationId xmlns="" xmlns:a16="http://schemas.microsoft.com/office/drawing/2014/main" id="{8051FBD7-9FED-47D2-8F54-7BBAE79262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:: Usha Mittal &amp; Sanjay Kumar Singh</a:t>
            </a:r>
            <a:endParaRPr lang="en-IN" dirty="0"/>
          </a:p>
        </p:txBody>
      </p:sp>
      <p:sp>
        <p:nvSpPr>
          <p:cNvPr id="3" name="AutoShape 2" descr="Image result for machine learning life cycl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AutoShape 4" descr="Image result for machine learning life cycl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AutoShape 7" descr="Image result for machine learning life cycle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755607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IN" sz="3600" dirty="0" smtClean="0">
                <a:solidFill>
                  <a:srgbClr val="C00000"/>
                </a:solidFill>
              </a:rPr>
              <a:t>Different Types of Optimization Algorithms</a:t>
            </a:r>
            <a:endParaRPr lang="en-IN" sz="3600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smtClean="0">
                <a:solidFill>
                  <a:srgbClr val="FF0000"/>
                </a:solidFill>
              </a:rPr>
              <a:t>Gradient Descent 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Stochastic Gradient Descent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Mini Batch Gradient Descent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Newton’s Method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11" name="Date Placeholder 3">
            <a:extLst>
              <a:ext uri="{FF2B5EF4-FFF2-40B4-BE49-F238E27FC236}">
                <a16:creationId xmlns="" xmlns:a16="http://schemas.microsoft.com/office/drawing/2014/main" id="{8051FBD7-9FED-47D2-8F54-7BBAE79262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:: Usha Mittal &amp; Sanjay Kumar Singh</a:t>
            </a:r>
            <a:endParaRPr lang="en-IN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470071416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p:oleObj spid="_x0000_s85017" r:id="rId3" imgW="13937020" imgH="5409524" progId="">
              <p:embed/>
            </p:oleObj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51520" y="1628800"/>
            <a:ext cx="184731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dirty="0">
              <a:solidFill>
                <a:srgbClr val="002060"/>
              </a:solidFill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solidFill>
                <a:srgbClr val="FF0000"/>
              </a:solidFill>
              <a:latin typeface="Bernard MT Condensed" panose="02050806060905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02505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 smtClean="0">
                <a:solidFill>
                  <a:srgbClr val="C00000"/>
                </a:solidFill>
              </a:rPr>
              <a:t>Gradient Descent</a:t>
            </a:r>
            <a:endParaRPr lang="en-IN" sz="4800" dirty="0">
              <a:solidFill>
                <a:srgbClr val="C00000"/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smtClean="0">
                <a:solidFill>
                  <a:srgbClr val="FF0000"/>
                </a:solidFill>
              </a:rPr>
              <a:t>Finds the local or global minima.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Control the variance.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Update the model’s parameters.</a:t>
            </a:r>
          </a:p>
          <a:p>
            <a:pPr marL="0" indent="0">
              <a:buNone/>
            </a:pPr>
            <a:endParaRPr lang="en-IN" b="1" dirty="0" smtClean="0">
              <a:solidFill>
                <a:srgbClr val="FF0000"/>
              </a:solidFill>
            </a:endParaRPr>
          </a:p>
        </p:txBody>
      </p:sp>
      <p:sp>
        <p:nvSpPr>
          <p:cNvPr id="11" name="Date Placeholder 3">
            <a:extLst>
              <a:ext uri="{FF2B5EF4-FFF2-40B4-BE49-F238E27FC236}">
                <a16:creationId xmlns="" xmlns:a16="http://schemas.microsoft.com/office/drawing/2014/main" id="{8051FBD7-9FED-47D2-8F54-7BBAE79262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:: Usha Mittal &amp; Sanjay Kumar Singh</a:t>
            </a:r>
            <a:endParaRPr lang="en-IN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041805866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p:oleObj spid="_x0000_s94219" r:id="rId3" imgW="13937020" imgH="5409524" progId="">
              <p:embed/>
            </p:oleObj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51520" y="1628800"/>
            <a:ext cx="184731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dirty="0">
              <a:solidFill>
                <a:srgbClr val="002060"/>
              </a:solidFill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solidFill>
                <a:srgbClr val="FF0000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3" name="AutoShape 2" descr="Image result for perceptron gif animation"/>
          <p:cNvSpPr>
            <a:spLocks noChangeAspect="1" noChangeArrowheads="1"/>
          </p:cNvSpPr>
          <p:nvPr/>
        </p:nvSpPr>
        <p:spPr bwMode="auto">
          <a:xfrm>
            <a:off x="63500" y="-136525"/>
            <a:ext cx="7762875" cy="453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642921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 smtClean="0">
                <a:solidFill>
                  <a:srgbClr val="C00000"/>
                </a:solidFill>
              </a:rPr>
              <a:t>Gradient Descent</a:t>
            </a:r>
            <a:endParaRPr lang="en-IN" sz="4800" dirty="0">
              <a:solidFill>
                <a:srgbClr val="C0000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9" name="Content Placeholder 8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268760"/>
                <a:ext cx="8229600" cy="5055840"/>
              </a:xfrm>
            </p:spPr>
            <p:txBody>
              <a:bodyPr>
                <a:normAutofit fontScale="70000" lnSpcReduction="20000"/>
              </a:bodyPr>
              <a:lstStyle/>
              <a:p>
                <a:r>
                  <a:rPr lang="en-IN" b="1" dirty="0" smtClean="0">
                    <a:solidFill>
                      <a:srgbClr val="FF0000"/>
                    </a:solidFill>
                    <a:ea typeface="Cambria Math"/>
                  </a:rPr>
                  <a:t>Condition for optimality:  </a:t>
                </a:r>
              </a:p>
              <a:p>
                <a:pPr marL="0" indent="0">
                  <a:buNone/>
                </a:pPr>
                <a:r>
                  <a:rPr lang="en-IN" b="1" dirty="0" smtClean="0">
                    <a:solidFill>
                      <a:srgbClr val="FF0000"/>
                    </a:solidFill>
                    <a:ea typeface="Cambria Math"/>
                  </a:rPr>
                  <a:t/>
                </a:r>
                <a14:m>
                  <m:oMath xmlns:m="http://schemas.openxmlformats.org/officeDocument/2006/math">
                    <m:r>
                      <a:rPr lang="en-IN" b="1" i="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𝛁</m:t>
                    </m:r>
                    <m:r>
                      <a:rPr lang="en-IN" b="1" i="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𝐞</m:t>
                    </m:r>
                    <m:r>
                      <a:rPr lang="en-IN" b="1" i="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(</m:t>
                    </m:r>
                    <m:r>
                      <a:rPr lang="en-IN" b="1" i="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𝐰</m:t>
                    </m:r>
                    <m:r>
                      <a:rPr lang="en-IN" b="1" i="0" baseline="3000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∗ </m:t>
                    </m:r>
                    <m:r>
                      <a:rPr lang="en-IN" b="1" i="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)</m:t>
                    </m:r>
                  </m:oMath>
                </a14:m>
                <a:r>
                  <a:rPr lang="en-IN" b="1" dirty="0" smtClean="0">
                    <a:solidFill>
                      <a:srgbClr val="FF0000"/>
                    </a:solidFill>
                  </a:rPr>
                  <a:t>=0……………………………….(1)</a:t>
                </a:r>
              </a:p>
              <a:p>
                <a:pPr marL="0" indent="0">
                  <a:buNone/>
                </a:pPr>
                <a:r>
                  <a:rPr lang="en-IN" b="1" dirty="0" smtClean="0">
                    <a:solidFill>
                      <a:srgbClr val="FF0000"/>
                    </a:solidFill>
                  </a:rPr>
                  <a:t>Where ∇ is gradient operator.</a:t>
                </a:r>
              </a:p>
              <a:p>
                <a:r>
                  <a:rPr lang="en-IN" b="1" dirty="0" smtClean="0">
                    <a:solidFill>
                      <a:srgbClr val="FF0000"/>
                    </a:solidFill>
                    <a:latin typeface="Cambria Math"/>
                    <a:ea typeface="Cambria Math"/>
                  </a:rPr>
                  <a:t>Gradient vector of  the cost function</a:t>
                </a:r>
              </a:p>
              <a:p>
                <a:pPr marL="0" indent="0">
                  <a:buNone/>
                </a:pPr>
                <a:r>
                  <a:rPr lang="en-IN" b="1" dirty="0" smtClean="0">
                    <a:solidFill>
                      <a:srgbClr val="FF0000"/>
                    </a:solidFill>
                    <a:ea typeface="Cambria Math"/>
                  </a:rPr>
                  <a:t/>
                </a:r>
                <a14:m>
                  <m:oMath xmlns:m="http://schemas.openxmlformats.org/officeDocument/2006/math">
                    <m:r>
                      <a:rPr lang="en-IN" b="1" i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𝛁</m:t>
                    </m:r>
                    <m:r>
                      <a:rPr lang="en-IN" b="1" i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𝐞</m:t>
                    </m:r>
                    <m:r>
                      <a:rPr lang="en-IN" b="1" i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(</m:t>
                    </m:r>
                    <m:r>
                      <a:rPr lang="en-IN" b="1" i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𝐰</m:t>
                    </m:r>
                    <m:r>
                      <a:rPr lang="en-IN" b="1" i="0" baseline="3000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 </m:t>
                    </m:r>
                    <m:r>
                      <a:rPr lang="en-IN" b="1" i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)</m:t>
                    </m:r>
                  </m:oMath>
                </a14:m>
                <a:r>
                  <a:rPr lang="en-IN" b="1" dirty="0">
                    <a:solidFill>
                      <a:srgbClr val="FF0000"/>
                    </a:solidFill>
                  </a:rPr>
                  <a:t>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IN" b="1" dirty="0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IN" b="1" dirty="0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IN" b="1" i="0" dirty="0" smtClean="0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  <m:t>𝛛</m:t>
                            </m:r>
                            <m:r>
                              <a:rPr lang="en-IN" b="1" i="0" dirty="0" smtClean="0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  <m:t>𝐞</m:t>
                            </m:r>
                          </m:num>
                          <m:den>
                            <m:r>
                              <a:rPr lang="en-IN" b="1" i="0" dirty="0" smtClean="0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  <m:t>𝛛</m:t>
                            </m:r>
                            <m:r>
                              <a:rPr lang="en-IN" b="1" i="0" dirty="0" smtClean="0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  <m:t>𝐰𝟏</m:t>
                            </m:r>
                          </m:den>
                        </m:f>
                        <m:r>
                          <a:rPr lang="en-IN" b="1" i="0" dirty="0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,</m:t>
                        </m:r>
                        <m:f>
                          <m:fPr>
                            <m:ctrlPr>
                              <a:rPr lang="en-IN" b="1" dirty="0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IN" b="1" i="0" dirty="0" smtClean="0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  <m:t>𝛛</m:t>
                            </m:r>
                            <m:r>
                              <a:rPr lang="en-IN" b="1" i="0" dirty="0" smtClean="0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  <m:t>𝐞</m:t>
                            </m:r>
                          </m:num>
                          <m:den>
                            <m:r>
                              <a:rPr lang="en-IN" b="1" i="0" dirty="0" smtClean="0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  <m:t>𝛛</m:t>
                            </m:r>
                            <m:r>
                              <a:rPr lang="en-IN" b="1" i="0" dirty="0" smtClean="0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  <m:t>𝐰𝟐</m:t>
                            </m:r>
                          </m:den>
                        </m:f>
                        <m:r>
                          <a:rPr lang="en-IN" b="1" i="0" dirty="0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,……,</m:t>
                        </m:r>
                        <m:f>
                          <m:fPr>
                            <m:ctrlPr>
                              <a:rPr lang="en-IN" b="1" dirty="0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IN" b="1" i="0" dirty="0" smtClean="0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  <m:t>𝛛</m:t>
                            </m:r>
                            <m:r>
                              <a:rPr lang="en-IN" b="1" i="0" dirty="0" smtClean="0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  <m:t>𝐞</m:t>
                            </m:r>
                          </m:num>
                          <m:den>
                            <m:r>
                              <a:rPr lang="en-IN" b="1" i="0" dirty="0" smtClean="0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  <m:t>𝛛</m:t>
                            </m:r>
                            <m:r>
                              <a:rPr lang="en-IN" b="1" i="0" dirty="0" smtClean="0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  <m:t>𝐰𝐦</m:t>
                            </m:r>
                          </m:den>
                        </m:f>
                      </m:e>
                    </m:d>
                  </m:oMath>
                </a14:m>
                <a:r>
                  <a:rPr lang="en-IN" b="1" dirty="0" smtClean="0">
                    <a:solidFill>
                      <a:srgbClr val="FF0000"/>
                    </a:solidFill>
                  </a:rPr>
                  <a:t>……..(2)</a:t>
                </a: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𝒈</m:t>
                      </m:r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=</m:t>
                      </m:r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  <a:ea typeface="Cambria Math"/>
                        </a:rPr>
                        <m:t>𝛁</m:t>
                      </m:r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  <a:ea typeface="Cambria Math"/>
                        </a:rPr>
                        <m:t>𝒆</m:t>
                      </m:r>
                      <m:d>
                        <m:dPr>
                          <m:ctrlPr>
                            <a:rPr lang="en-IN" b="1" i="1" smtClean="0">
                              <a:solidFill>
                                <a:srgbClr val="FF0000"/>
                              </a:solidFill>
                              <a:latin typeface="Cambria Math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IN" b="1" i="1" smtClean="0">
                              <a:solidFill>
                                <a:srgbClr val="FF0000"/>
                              </a:solidFill>
                              <a:latin typeface="Cambria Math"/>
                              <a:ea typeface="Cambria Math"/>
                            </a:rPr>
                            <m:t>𝒘</m:t>
                          </m:r>
                        </m:e>
                      </m:d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  <a:ea typeface="Cambria Math"/>
                        </a:rPr>
                        <m:t>……………………(</m:t>
                      </m:r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  <a:ea typeface="Cambria Math"/>
                        </a:rPr>
                        <m:t>𝟑</m:t>
                      </m:r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  <a:ea typeface="Cambria Math"/>
                        </a:rPr>
                        <m:t>)</m:t>
                      </m:r>
                    </m:oMath>
                  </m:oMathPara>
                </a14:m>
                <a:endParaRPr lang="en-IN" b="1" dirty="0" smtClean="0">
                  <a:solidFill>
                    <a:srgbClr val="FF0000"/>
                  </a:solidFill>
                </a:endParaRPr>
              </a:p>
              <a:p>
                <a:pPr marL="0" indent="0">
                  <a:buNone/>
                </a:pPr>
                <a:r>
                  <a:rPr lang="en-IN" b="1" dirty="0" smtClean="0">
                    <a:solidFill>
                      <a:srgbClr val="FF0000"/>
                    </a:solidFill>
                  </a:rPr>
                  <a:t/>
                </a:r>
                <a14:m>
                  <m:oMath xmlns:m="http://schemas.openxmlformats.org/officeDocument/2006/math"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𝒘</m:t>
                    </m:r>
                    <m:d>
                      <m:dPr>
                        <m:ctrlP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dPr>
                      <m:e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𝒏</m:t>
                        </m:r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+</m:t>
                        </m:r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𝟏</m:t>
                        </m:r>
                      </m:e>
                    </m:d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=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𝒘</m:t>
                    </m:r>
                    <m:d>
                      <m:dPr>
                        <m:ctrlP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dPr>
                      <m:e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𝒏</m:t>
                        </m:r>
                      </m:e>
                    </m:d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−</m:t>
                    </m:r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</a:rPr>
                      <m:t>ƞ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𝒈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(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𝒏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)</m:t>
                    </m:r>
                  </m:oMath>
                </a14:m>
                <a:r>
                  <a:rPr lang="en-IN" b="1" dirty="0" smtClean="0">
                    <a:solidFill>
                      <a:srgbClr val="FF0000"/>
                    </a:solidFill>
                  </a:rPr>
                  <a:t>….(4)</a:t>
                </a:r>
              </a:p>
              <a:p>
                <a:pPr marL="0" indent="0">
                  <a:buNone/>
                </a:pPr>
                <a:r>
                  <a:rPr lang="en-IN" b="1" dirty="0" smtClean="0">
                    <a:solidFill>
                      <a:srgbClr val="FF0000"/>
                    </a:solidFill>
                  </a:rPr>
                  <a:t>Where </a:t>
                </a:r>
                <a14:m>
                  <m:oMath xmlns:m="http://schemas.openxmlformats.org/officeDocument/2006/math"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</a:rPr>
                      <m:t>ƞ</m:t>
                    </m:r>
                  </m:oMath>
                </a14:m>
                <a:r>
                  <a:rPr lang="en-IN" b="1" dirty="0" smtClean="0">
                    <a:solidFill>
                      <a:srgbClr val="FF0000"/>
                    </a:solidFill>
                  </a:rPr>
                  <a:t> is a positive constant and g(n) is the gradient vector.</a:t>
                </a:r>
              </a:p>
              <a:p>
                <a:pPr marL="0" indent="0">
                  <a:buNone/>
                </a:pPr>
                <a:r>
                  <a:rPr lang="en-IN" b="1" dirty="0" smtClean="0">
                    <a:solidFill>
                      <a:srgbClr val="FF0000"/>
                    </a:solidFill>
                    <a:ea typeface="Cambria Math"/>
                  </a:rPr>
                  <a:t/>
                </a:r>
                <a14:m>
                  <m:oMath xmlns:m="http://schemas.openxmlformats.org/officeDocument/2006/math"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∆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𝒘</m:t>
                    </m:r>
                    <m:d>
                      <m:dPr>
                        <m:ctrlP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𝒏</m:t>
                        </m:r>
                      </m:e>
                    </m:d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=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𝒘</m:t>
                    </m:r>
                    <m:d>
                      <m:dPr>
                        <m:ctrlP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𝒏</m:t>
                        </m:r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+</m:t>
                        </m:r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𝟏</m:t>
                        </m:r>
                      </m:e>
                    </m:d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−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𝒘</m:t>
                    </m:r>
                    <m:d>
                      <m:dPr>
                        <m:ctrlP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𝒏</m:t>
                        </m:r>
                      </m:e>
                    </m:d>
                  </m:oMath>
                </a14:m>
                <a:r>
                  <a:rPr lang="en-IN" b="1" dirty="0" smtClean="0">
                    <a:solidFill>
                      <a:srgbClr val="FF0000"/>
                    </a:solidFill>
                    <a:ea typeface="Cambria Math"/>
                  </a:rPr>
                  <a:t>----(5)</a:t>
                </a:r>
              </a:p>
              <a:p>
                <a:pPr marL="0" indent="0">
                  <a:buNone/>
                </a:pPr>
                <a:r>
                  <a:rPr lang="en-IN" b="1" dirty="0" smtClean="0">
                    <a:solidFill>
                      <a:srgbClr val="FF0000"/>
                    </a:solidFill>
                    <a:ea typeface="Cambria Math"/>
                  </a:rPr>
                  <a:t/>
                </a:r>
                <a14:m>
                  <m:oMath xmlns:m="http://schemas.openxmlformats.org/officeDocument/2006/math"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∆</m:t>
                    </m:r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𝒘</m:t>
                    </m:r>
                    <m:d>
                      <m:dPr>
                        <m:ctrlP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𝒏</m:t>
                        </m:r>
                      </m:e>
                    </m:d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=−</m:t>
                    </m:r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</a:rPr>
                      <m:t>ƞ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𝒈</m:t>
                    </m:r>
                    <m:d>
                      <m:dPr>
                        <m:ctrlP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dPr>
                      <m:e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𝒏</m:t>
                        </m:r>
                      </m:e>
                    </m:d>
                  </m:oMath>
                </a14:m>
                <a:r>
                  <a:rPr lang="en-IN" b="1" dirty="0" smtClean="0">
                    <a:solidFill>
                      <a:srgbClr val="FF0000"/>
                    </a:solidFill>
                  </a:rPr>
                  <a:t>--------(6)</a:t>
                </a:r>
              </a:p>
              <a:p>
                <a:pPr marL="0" indent="0">
                  <a:buNone/>
                </a:pPr>
                <a:r>
                  <a:rPr lang="en-IN" b="1" dirty="0" smtClean="0">
                    <a:solidFill>
                      <a:srgbClr val="FF0000"/>
                    </a:solidFill>
                  </a:rPr>
                  <a:t/>
                </a:r>
                <a14:m>
                  <m:oMath xmlns:m="http://schemas.openxmlformats.org/officeDocument/2006/math"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𝒆</m:t>
                    </m:r>
                    <m:d>
                      <m:dPr>
                        <m:ctrlP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dPr>
                      <m:e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𝒘</m:t>
                        </m:r>
                        <m:d>
                          <m:dPr>
                            <m:ctrlPr>
                              <a:rPr lang="en-IN" b="1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IN" b="1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𝒏</m:t>
                            </m:r>
                            <m:r>
                              <a:rPr lang="en-IN" b="1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+</m:t>
                            </m:r>
                            <m:r>
                              <a:rPr lang="en-IN" b="1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𝟏</m:t>
                            </m:r>
                          </m:e>
                        </m:d>
                      </m:e>
                    </m:d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≅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𝒆</m:t>
                    </m:r>
                    <m:d>
                      <m:dPr>
                        <m:ctrlP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𝒘</m:t>
                        </m:r>
                        <m:d>
                          <m:dPr>
                            <m:ctrlPr>
                              <a:rPr lang="en-IN" b="1" i="1" smtClean="0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</m:ctrlPr>
                          </m:dPr>
                          <m:e>
                            <m:r>
                              <a:rPr lang="en-IN" b="1" i="1" smtClean="0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  <m:t>𝒏</m:t>
                            </m:r>
                          </m:e>
                        </m:d>
                      </m:e>
                    </m:d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+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𝒈𝑻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(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𝒏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)∆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𝒘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(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𝒏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)</m:t>
                    </m:r>
                  </m:oMath>
                </a14:m>
                <a:r>
                  <a:rPr lang="en-IN" b="1" dirty="0" smtClean="0">
                    <a:solidFill>
                      <a:srgbClr val="FF0000"/>
                    </a:solidFill>
                  </a:rPr>
                  <a:t>-----(7)</a:t>
                </a:r>
              </a:p>
              <a:p>
                <a:pPr marL="0" indent="0">
                  <a:buNone/>
                </a:pPr>
                <a:r>
                  <a:rPr lang="en-IN" b="1" dirty="0" smtClean="0">
                    <a:solidFill>
                      <a:srgbClr val="FF0000"/>
                    </a:solidFill>
                  </a:rPr>
                  <a:t>Substitute the value of </a:t>
                </a:r>
                <a14:m>
                  <m:oMath xmlns:m="http://schemas.openxmlformats.org/officeDocument/2006/math"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∆</m:t>
                    </m:r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𝒘</m:t>
                    </m:r>
                    <m:d>
                      <m:dPr>
                        <m:ctrlP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𝒏</m:t>
                        </m:r>
                      </m:e>
                    </m:d>
                  </m:oMath>
                </a14:m>
                <a:r>
                  <a:rPr lang="en-IN" b="1" dirty="0" smtClean="0">
                    <a:solidFill>
                      <a:srgbClr val="FF0000"/>
                    </a:solidFill>
                  </a:rPr>
                  <a:t> in eq. 7 </a:t>
                </a:r>
              </a:p>
              <a:p>
                <a:pPr marL="0" indent="0">
                  <a:buNone/>
                </a:pPr>
                <a:r>
                  <a:rPr lang="en-IN" b="1" dirty="0" smtClean="0">
                    <a:solidFill>
                      <a:srgbClr val="FF0000"/>
                    </a:solidFill>
                  </a:rPr>
                  <a:t/>
                </a:r>
                <a14:m>
                  <m:oMath xmlns:m="http://schemas.openxmlformats.org/officeDocument/2006/math"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</a:rPr>
                      <m:t>𝒆</m:t>
                    </m:r>
                    <m:d>
                      <m:dPr>
                        <m:ctrlP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dPr>
                      <m:e>
                        <m: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𝒘</m:t>
                        </m:r>
                        <m:d>
                          <m:dPr>
                            <m:ctrlPr>
                              <a:rPr lang="en-IN" b="1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IN" b="1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𝒏</m:t>
                            </m:r>
                            <m:r>
                              <a:rPr lang="en-IN" b="1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+</m:t>
                            </m:r>
                            <m:r>
                              <a:rPr lang="en-IN" b="1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𝟏</m:t>
                            </m:r>
                          </m:e>
                        </m:d>
                      </m:e>
                    </m:d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≅</m:t>
                    </m:r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𝒆</m:t>
                    </m:r>
                    <m:d>
                      <m:dPr>
                        <m:ctrlP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𝒘</m:t>
                        </m:r>
                        <m:d>
                          <m:dPr>
                            <m:ctrlPr>
                              <a:rPr lang="en-IN" b="1" i="1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</m:ctrlPr>
                          </m:dPr>
                          <m:e>
                            <m:r>
                              <a:rPr lang="en-IN" b="1" i="1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  <m:t>𝒏</m:t>
                            </m:r>
                          </m:e>
                        </m:d>
                      </m:e>
                    </m:d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−</m:t>
                    </m:r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</a:rPr>
                      <m:t>ƞ</m:t>
                    </m:r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𝒈</m:t>
                    </m:r>
                    <m:r>
                      <a:rPr lang="en-IN" b="1" i="1" baseline="3000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𝑻</m:t>
                    </m:r>
                    <m:d>
                      <m:dPr>
                        <m:ctrlP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𝒏</m:t>
                        </m:r>
                      </m:e>
                    </m:d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𝒈</m:t>
                    </m:r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(</m:t>
                    </m:r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𝒏</m:t>
                    </m:r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)</m:t>
                    </m:r>
                  </m:oMath>
                </a14:m>
                <a:r>
                  <a:rPr lang="en-IN" b="1" dirty="0">
                    <a:solidFill>
                      <a:srgbClr val="FF0000"/>
                    </a:solidFill>
                  </a:rPr>
                  <a:t>-----(</a:t>
                </a:r>
                <a:r>
                  <a:rPr lang="en-IN" b="1" dirty="0" smtClean="0">
                    <a:solidFill>
                      <a:srgbClr val="FF0000"/>
                    </a:solidFill>
                  </a:rPr>
                  <a:t>8)</a:t>
                </a:r>
              </a:p>
              <a:p>
                <a:pPr marL="0" indent="0">
                  <a:buNone/>
                </a:pPr>
                <a:r>
                  <a:rPr lang="en-IN" b="1" dirty="0" smtClean="0">
                    <a:solidFill>
                      <a:srgbClr val="FF0000"/>
                    </a:solidFill>
                  </a:rPr>
                  <a:t/>
                </a:r>
                <a14:m>
                  <m:oMath xmlns:m="http://schemas.openxmlformats.org/officeDocument/2006/math"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</a:rPr>
                      <m:t>𝒆</m:t>
                    </m:r>
                    <m:d>
                      <m:dPr>
                        <m:ctrlP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dPr>
                      <m:e>
                        <m: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𝒘</m:t>
                        </m:r>
                        <m:d>
                          <m:dPr>
                            <m:ctrlPr>
                              <a:rPr lang="en-IN" b="1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IN" b="1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𝒏</m:t>
                            </m:r>
                            <m:r>
                              <a:rPr lang="en-IN" b="1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+</m:t>
                            </m:r>
                            <m:r>
                              <a:rPr lang="en-IN" b="1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𝟏</m:t>
                            </m:r>
                          </m:e>
                        </m:d>
                      </m:e>
                    </m:d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≅</m:t>
                    </m:r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𝒆</m:t>
                    </m:r>
                    <m:d>
                      <m:dPr>
                        <m:ctrlP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𝒘</m:t>
                        </m:r>
                        <m:d>
                          <m:dPr>
                            <m:ctrlPr>
                              <a:rPr lang="en-IN" b="1" i="1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</m:ctrlPr>
                          </m:dPr>
                          <m:e>
                            <m:r>
                              <a:rPr lang="en-IN" b="1" i="1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  <m:t>𝒏</m:t>
                            </m:r>
                          </m:e>
                        </m:d>
                      </m:e>
                    </m:d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−</m:t>
                    </m:r>
                    <m:r>
                      <a:rPr lang="en-IN" b="1" i="1">
                        <a:solidFill>
                          <a:srgbClr val="FF0000"/>
                        </a:solidFill>
                        <a:latin typeface="Cambria Math"/>
                      </a:rPr>
                      <m:t>ƞ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|</m:t>
                    </m:r>
                    <m:d>
                      <m:dPr>
                        <m:begChr m:val="|"/>
                        <m:endChr m:val="|"/>
                        <m:ctrlP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dPr>
                      <m:e>
                        <m:r>
                          <a:rPr lang="en-IN" b="1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𝒈</m:t>
                        </m:r>
                        <m:d>
                          <m:dPr>
                            <m:ctrlPr>
                              <a:rPr lang="en-IN" b="1" i="1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</m:ctrlPr>
                          </m:dPr>
                          <m:e>
                            <m:r>
                              <a:rPr lang="en-IN" b="1" i="1">
                                <a:solidFill>
                                  <a:srgbClr val="FF0000"/>
                                </a:solidFill>
                                <a:latin typeface="Cambria Math"/>
                                <a:ea typeface="Cambria Math"/>
                              </a:rPr>
                              <m:t>𝒏</m:t>
                            </m:r>
                          </m:e>
                        </m:d>
                      </m:e>
                    </m:d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|</m:t>
                    </m:r>
                    <m:r>
                      <a:rPr lang="en-IN" b="1" i="1" baseline="30000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𝟐</m:t>
                    </m:r>
                  </m:oMath>
                </a14:m>
                <a:r>
                  <a:rPr lang="en-IN" b="1" dirty="0" smtClean="0">
                    <a:solidFill>
                      <a:srgbClr val="FF0000"/>
                    </a:solidFill>
                  </a:rPr>
                  <a:t>--------(9)</a:t>
                </a:r>
                <a:endParaRPr lang="en-IN" b="1" dirty="0">
                  <a:solidFill>
                    <a:srgbClr val="FF0000"/>
                  </a:solidFill>
                </a:endParaRPr>
              </a:p>
              <a:p>
                <a:pPr marL="0" indent="0">
                  <a:buNone/>
                </a:pPr>
                <a:endParaRPr lang="en-IN" b="1" dirty="0">
                  <a:solidFill>
                    <a:srgbClr val="FF0000"/>
                  </a:solidFill>
                </a:endParaRPr>
              </a:p>
              <a:p>
                <a:pPr marL="0" indent="0">
                  <a:buNone/>
                </a:pPr>
                <a:endParaRPr lang="en-IN" b="1" dirty="0" smtClean="0">
                  <a:solidFill>
                    <a:srgbClr val="FF0000"/>
                  </a:solidFill>
                </a:endParaRPr>
              </a:p>
              <a:p>
                <a:pPr marL="0" indent="0">
                  <a:buNone/>
                </a:pPr>
                <a:endParaRPr lang="en-IN" b="1" dirty="0" smtClean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9" name="Content Placeholder 8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268760"/>
                <a:ext cx="8229600" cy="5055840"/>
              </a:xfrm>
              <a:blipFill rotWithShape="1">
                <a:blip r:embed="rId3"/>
                <a:stretch>
                  <a:fillRect l="-889" t="-1928" b="-144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Date Placeholder 3">
            <a:extLst>
              <a:ext uri="{FF2B5EF4-FFF2-40B4-BE49-F238E27FC236}">
                <a16:creationId xmlns="" xmlns:a16="http://schemas.microsoft.com/office/drawing/2014/main" id="{8051FBD7-9FED-47D2-8F54-7BBAE79262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:: Usha Mittal &amp; Sanjay Kumar Singh</a:t>
            </a:r>
            <a:endParaRPr lang="en-IN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427624377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p:oleObj spid="_x0000_s96266" r:id="rId4" imgW="13937020" imgH="5409524" progId="">
              <p:embed/>
            </p:oleObj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51520" y="1628800"/>
            <a:ext cx="184731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dirty="0">
              <a:solidFill>
                <a:srgbClr val="002060"/>
              </a:solidFill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solidFill>
                <a:srgbClr val="FF0000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3" name="AutoShape 2" descr="Image result for perceptron gif animation"/>
          <p:cNvSpPr>
            <a:spLocks noChangeAspect="1" noChangeArrowheads="1"/>
          </p:cNvSpPr>
          <p:nvPr/>
        </p:nvSpPr>
        <p:spPr bwMode="auto">
          <a:xfrm>
            <a:off x="63500" y="-136525"/>
            <a:ext cx="7762875" cy="453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203103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xmlns=""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pPr algn="l"/>
                <a:r>
                  <a:rPr lang="en-IN" sz="4800" dirty="0" smtClean="0">
                    <a:solidFill>
                      <a:srgbClr val="C00000"/>
                    </a:solidFill>
                  </a:rPr>
                  <a:t>Influence of </a:t>
                </a:r>
                <a14:m>
                  <m:oMath xmlns:m="http://schemas.openxmlformats.org/officeDocument/2006/math">
                    <m:r>
                      <a:rPr lang="en-IN" sz="4800" b="1" i="1">
                        <a:solidFill>
                          <a:srgbClr val="FF0000"/>
                        </a:solidFill>
                        <a:latin typeface="Cambria Math"/>
                      </a:rPr>
                      <m:t>ƞ</m:t>
                    </m:r>
                  </m:oMath>
                </a14:m>
                <a:r>
                  <a:rPr lang="en-IN" sz="4800" dirty="0" smtClean="0">
                    <a:solidFill>
                      <a:srgbClr val="C00000"/>
                    </a:solidFill>
                  </a:rPr>
                  <a:t> on convergence</a:t>
                </a:r>
                <a:endParaRPr lang="en-IN" sz="4800" dirty="0">
                  <a:solidFill>
                    <a:srgbClr val="C00000"/>
                  </a:solidFill>
                </a:endParaRPr>
              </a:p>
            </p:txBody>
          </p:sp>
        </mc:Choice>
        <mc:Fallback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1">
                <a:blip r:embed="rId3"/>
                <a:stretch>
                  <a:fillRect l="-3333" b="-1436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Date Placeholder 3">
            <a:extLst>
              <a:ext uri="{FF2B5EF4-FFF2-40B4-BE49-F238E27FC236}">
                <a16:creationId xmlns="" xmlns:a16="http://schemas.microsoft.com/office/drawing/2014/main" id="{8051FBD7-9FED-47D2-8F54-7BBAE79262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:: Usha Mittal &amp; Sanjay Kumar Singh</a:t>
            </a:r>
            <a:endParaRPr lang="en-IN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35893632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p:oleObj spid="_x0000_s97289" r:id="rId4" imgW="13937020" imgH="5409524" progId="">
              <p:embed/>
            </p:oleObj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51520" y="1628800"/>
            <a:ext cx="184731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dirty="0">
              <a:solidFill>
                <a:srgbClr val="002060"/>
              </a:solidFill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solidFill>
                <a:srgbClr val="FF0000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3" name="AutoShape 2" descr="Image result for perceptron gif animation"/>
          <p:cNvSpPr>
            <a:spLocks noChangeAspect="1" noChangeArrowheads="1"/>
          </p:cNvSpPr>
          <p:nvPr/>
        </p:nvSpPr>
        <p:spPr bwMode="auto">
          <a:xfrm>
            <a:off x="63500" y="-136525"/>
            <a:ext cx="7762875" cy="453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9728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1628800"/>
            <a:ext cx="4529649" cy="42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7283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676400"/>
            <a:ext cx="4516755" cy="419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a14="http://schemas.microsoft.com/office/drawing/2010/main" xmlns="" Requires="a14">
          <p:sp>
            <p:nvSpPr>
              <p:cNvPr id="12" name="TextBox 11"/>
              <p:cNvSpPr txBox="1"/>
              <p:nvPr/>
            </p:nvSpPr>
            <p:spPr>
              <a:xfrm>
                <a:off x="990600" y="5867400"/>
                <a:ext cx="418576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IN" sz="2400" b="1" i="1" smtClean="0">
                        <a:solidFill>
                          <a:srgbClr val="FF0000"/>
                        </a:solidFill>
                        <a:latin typeface="Cambria Math"/>
                      </a:rPr>
                      <m:t>Ƞ</m:t>
                    </m:r>
                  </m:oMath>
                </a14:m>
                <a:r>
                  <a:rPr lang="en-IN" sz="2400" b="1" dirty="0" smtClean="0"/>
                  <a:t> is small i.e. </a:t>
                </a:r>
                <a14:m>
                  <m:oMath xmlns:m="http://schemas.openxmlformats.org/officeDocument/2006/math">
                    <m:r>
                      <a:rPr lang="en-IN" sz="2400" b="1" i="1">
                        <a:solidFill>
                          <a:srgbClr val="FF0000"/>
                        </a:solidFill>
                        <a:latin typeface="Cambria Math"/>
                      </a:rPr>
                      <m:t>ƞ</m:t>
                    </m:r>
                  </m:oMath>
                </a14:m>
                <a:r>
                  <a:rPr lang="en-IN" sz="2400" b="1" dirty="0">
                    <a:solidFill>
                      <a:srgbClr val="C00000"/>
                    </a:solidFill>
                  </a:rPr>
                  <a:t/>
                </a:r>
                <a:r>
                  <a:rPr lang="en-IN" sz="2400" b="1" dirty="0" smtClean="0">
                    <a:solidFill>
                      <a:srgbClr val="C00000"/>
                    </a:solidFill>
                  </a:rPr>
                  <a:t>=0.3</a:t>
                </a:r>
                <a:endParaRPr lang="en-IN" sz="2400" b="1" dirty="0"/>
              </a:p>
            </p:txBody>
          </p:sp>
        </mc:Choice>
        <mc:Fallback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0" y="5867400"/>
                <a:ext cx="4185764" cy="461665"/>
              </a:xfrm>
              <a:prstGeom prst="rect">
                <a:avLst/>
              </a:prstGeom>
              <a:blipFill rotWithShape="1">
                <a:blip r:embed="rId7"/>
                <a:stretch>
                  <a:fillRect l="-1020" t="-10667" b="-2933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xmlns="" Requires="a14">
          <p:sp>
            <p:nvSpPr>
              <p:cNvPr id="16" name="TextBox 15"/>
              <p:cNvSpPr txBox="1"/>
              <p:nvPr/>
            </p:nvSpPr>
            <p:spPr>
              <a:xfrm>
                <a:off x="5410200" y="5836920"/>
                <a:ext cx="418576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IN" sz="2400" b="1" i="1" smtClean="0">
                        <a:solidFill>
                          <a:srgbClr val="FF0000"/>
                        </a:solidFill>
                        <a:latin typeface="Cambria Math"/>
                      </a:rPr>
                      <m:t>Ƞ</m:t>
                    </m:r>
                  </m:oMath>
                </a14:m>
                <a:r>
                  <a:rPr lang="en-IN" sz="2400" b="1" dirty="0" smtClean="0"/>
                  <a:t> is large i.e. </a:t>
                </a:r>
                <a14:m>
                  <m:oMath xmlns:m="http://schemas.openxmlformats.org/officeDocument/2006/math">
                    <m:r>
                      <a:rPr lang="en-IN" sz="2400" b="1" i="1">
                        <a:solidFill>
                          <a:srgbClr val="FF0000"/>
                        </a:solidFill>
                        <a:latin typeface="Cambria Math"/>
                      </a:rPr>
                      <m:t>ƞ</m:t>
                    </m:r>
                  </m:oMath>
                </a14:m>
                <a:r>
                  <a:rPr lang="en-IN" sz="2400" b="1" dirty="0">
                    <a:solidFill>
                      <a:srgbClr val="C00000"/>
                    </a:solidFill>
                  </a:rPr>
                  <a:t/>
                </a:r>
                <a:r>
                  <a:rPr lang="en-IN" sz="2400" b="1" dirty="0" smtClean="0">
                    <a:solidFill>
                      <a:srgbClr val="C00000"/>
                    </a:solidFill>
                  </a:rPr>
                  <a:t>=1.0</a:t>
                </a:r>
                <a:endParaRPr lang="en-IN" sz="2400" b="1" dirty="0"/>
              </a:p>
            </p:txBody>
          </p:sp>
        </mc:Choice>
        <mc:Fallback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0200" y="5836920"/>
                <a:ext cx="4185764" cy="461665"/>
              </a:xfrm>
              <a:prstGeom prst="rect">
                <a:avLst/>
              </a:prstGeom>
              <a:blipFill rotWithShape="1">
                <a:blip r:embed="rId8"/>
                <a:stretch>
                  <a:fillRect l="-1020" t="-10667" b="-2933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xmlns="" val="3831765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 smtClean="0">
                <a:solidFill>
                  <a:srgbClr val="C00000"/>
                </a:solidFill>
              </a:rPr>
              <a:t>Gradient Descent</a:t>
            </a:r>
            <a:endParaRPr lang="en-IN" sz="4800" dirty="0">
              <a:solidFill>
                <a:srgbClr val="C00000"/>
              </a:solidFill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001572587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p:oleObj spid="_x0000_s92175" r:id="rId3" imgW="13937020" imgH="5409524" progId="">
              <p:embed/>
            </p:oleObj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51520" y="1628800"/>
            <a:ext cx="184731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dirty="0">
              <a:solidFill>
                <a:srgbClr val="002060"/>
              </a:solidFill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latin typeface="Bernard MT Condensed" panose="02050806060905020404" pitchFamily="18" charset="0"/>
            </a:endParaRPr>
          </a:p>
          <a:p>
            <a:endParaRPr lang="en-US" sz="4400" dirty="0">
              <a:solidFill>
                <a:srgbClr val="FF0000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11" name="Date Placeholder 3">
            <a:extLst>
              <a:ext uri="{FF2B5EF4-FFF2-40B4-BE49-F238E27FC236}">
                <a16:creationId xmlns="" xmlns:a16="http://schemas.microsoft.com/office/drawing/2014/main" id="{8051FBD7-9FED-47D2-8F54-7BBAE79262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:: Usha Mittal &amp; Sanjay Kumar Singh</a:t>
            </a:r>
            <a:endParaRPr lang="en-IN" dirty="0"/>
          </a:p>
        </p:txBody>
      </p:sp>
      <p:sp>
        <p:nvSpPr>
          <p:cNvPr id="3" name="AutoShape 2" descr="Image result for perceptron gif animation"/>
          <p:cNvSpPr>
            <a:spLocks noChangeAspect="1" noChangeArrowheads="1"/>
          </p:cNvSpPr>
          <p:nvPr/>
        </p:nvSpPr>
        <p:spPr bwMode="auto">
          <a:xfrm>
            <a:off x="63500" y="-136525"/>
            <a:ext cx="7762875" cy="453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28600" y="1319212"/>
            <a:ext cx="8763000" cy="492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59958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32716</TotalTime>
  <Words>455</Words>
  <Application>Microsoft Office PowerPoint</Application>
  <PresentationFormat>On-screen Show (4:3)</PresentationFormat>
  <Paragraphs>96</Paragraphs>
  <Slides>14</Slides>
  <Notes>2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INT247 Machine Learning Foundations</vt:lpstr>
      <vt:lpstr>Cost Function</vt:lpstr>
      <vt:lpstr>Cost Function</vt:lpstr>
      <vt:lpstr>Cost Function</vt:lpstr>
      <vt:lpstr>Different Types of Optimization Algorithms</vt:lpstr>
      <vt:lpstr>Gradient Descent</vt:lpstr>
      <vt:lpstr>Gradient Descent</vt:lpstr>
      <vt:lpstr> </vt:lpstr>
      <vt:lpstr>Gradient Descent</vt:lpstr>
      <vt:lpstr>Gradient Descent</vt:lpstr>
      <vt:lpstr>Stochastic Gradient Descent</vt:lpstr>
      <vt:lpstr>Mini Batch Gradient Descent</vt:lpstr>
      <vt:lpstr>Newton’s Method</vt:lpstr>
      <vt:lpstr>Slide 14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245</cp:revision>
  <dcterms:created xsi:type="dcterms:W3CDTF">2013-10-21T21:58:54Z</dcterms:created>
  <dcterms:modified xsi:type="dcterms:W3CDTF">2018-12-21T08:21:01Z</dcterms:modified>
</cp:coreProperties>
</file>